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2" r:id="rId2"/>
    <p:sldId id="275" r:id="rId3"/>
    <p:sldId id="276" r:id="rId4"/>
    <p:sldId id="278" r:id="rId5"/>
    <p:sldId id="290" r:id="rId6"/>
    <p:sldId id="280" r:id="rId7"/>
    <p:sldId id="279" r:id="rId8"/>
    <p:sldId id="289" r:id="rId9"/>
    <p:sldId id="284" r:id="rId10"/>
    <p:sldId id="288" r:id="rId11"/>
    <p:sldId id="291" r:id="rId12"/>
    <p:sldId id="292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Lankin" initials="HL" lastIdx="1" clrIdx="0">
    <p:extLst/>
  </p:cmAuthor>
  <p:cmAuthor id="2" name="Henry Lankin" initials="HL [2]" lastIdx="1" clrIdx="1">
    <p:extLst/>
  </p:cmAuthor>
  <p:cmAuthor id="3" name="Henry Lankin" initials="HL [3]" lastIdx="1" clrIdx="2">
    <p:extLst/>
  </p:cmAuthor>
  <p:cmAuthor id="4" name="Henry Lankin" initials="HL [4]" lastIdx="1" clrIdx="3">
    <p:extLst/>
  </p:cmAuthor>
  <p:cmAuthor id="5" name="Guilherme Larangeira" initials="" lastIdx="10" clrIdx="4"/>
  <p:cmAuthor id="6" name="" initials="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FBB35-11DD-624C-92C6-347C43C02BDF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04F08-F2EB-3549-8D78-772E46BF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8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25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20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70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3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0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3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6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5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65B56-1946-4B22-A1A1-4F84A718C249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EA46C-8CD4-431E-A936-F425A9D07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6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7249" y="1930432"/>
            <a:ext cx="9702018" cy="1497438"/>
          </a:xfrm>
        </p:spPr>
        <p:txBody>
          <a:bodyPr>
            <a:noAutofit/>
          </a:bodyPr>
          <a:lstStyle/>
          <a:p>
            <a:r>
              <a:rPr lang="en-US" sz="4800" dirty="0"/>
              <a:t>Elections and the American</a:t>
            </a:r>
            <a:br>
              <a:rPr lang="en-US" sz="4800" dirty="0"/>
            </a:br>
            <a:r>
              <a:rPr lang="en-US" sz="4800" dirty="0"/>
              <a:t>Electorate: 2012</a:t>
            </a:r>
            <a:br>
              <a:rPr lang="en-US" sz="5400" dirty="0"/>
            </a:b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916702" y="4488303"/>
            <a:ext cx="6058486" cy="1546738"/>
          </a:xfrm>
        </p:spPr>
        <p:txBody>
          <a:bodyPr>
            <a:normAutofit/>
          </a:bodyPr>
          <a:lstStyle/>
          <a:p>
            <a:r>
              <a:rPr lang="en-US" dirty="0"/>
              <a:t>Group Member Names: </a:t>
            </a:r>
            <a:br>
              <a:rPr lang="en-US" dirty="0"/>
            </a:br>
            <a:r>
              <a:rPr lang="en-US" dirty="0"/>
              <a:t>Henry Lankin</a:t>
            </a:r>
            <a:br>
              <a:rPr lang="en-US" dirty="0"/>
            </a:br>
            <a:r>
              <a:rPr lang="en-US" dirty="0" err="1"/>
              <a:t>Gui</a:t>
            </a:r>
            <a:r>
              <a:rPr lang="en-US" dirty="0"/>
              <a:t> </a:t>
            </a:r>
            <a:r>
              <a:rPr lang="en-US" dirty="0" err="1"/>
              <a:t>Larangeira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8805" y="3311755"/>
            <a:ext cx="105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Which Factors Best Explain </a:t>
            </a:r>
            <a:r>
              <a:rPr lang="en-US" sz="3600" b="1" dirty="0"/>
              <a:t>Voter Turnout</a:t>
            </a:r>
            <a:r>
              <a:rPr lang="en-US" sz="3600" dirty="0"/>
              <a:t>?</a:t>
            </a:r>
          </a:p>
        </p:txBody>
      </p:sp>
      <p:pic>
        <p:nvPicPr>
          <p:cNvPr id="7" name="Shape 85" descr="i-voted-stick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93797" y="315831"/>
            <a:ext cx="2094915" cy="10706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6"/>
          <p:cNvSpPr txBox="1"/>
          <p:nvPr/>
        </p:nvSpPr>
        <p:spPr>
          <a:xfrm>
            <a:off x="6988712" y="315831"/>
            <a:ext cx="358800" cy="486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77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2154"/>
          </a:xfrm>
        </p:spPr>
        <p:txBody>
          <a:bodyPr>
            <a:normAutofit/>
          </a:bodyPr>
          <a:lstStyle/>
          <a:p>
            <a:r>
              <a:rPr lang="en-US" b="1" dirty="0"/>
              <a:t>All Numerical Variables Combined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54"/>
          <a:stretch/>
        </p:blipFill>
        <p:spPr>
          <a:xfrm>
            <a:off x="838200" y="1619590"/>
            <a:ext cx="6648451" cy="4399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6487" y="1914525"/>
            <a:ext cx="5672138" cy="4143375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Conclusion</a:t>
            </a:r>
            <a:r>
              <a:rPr lang="en-US" sz="2400" dirty="0"/>
              <a:t>:  The correlation coefficient (multiple r</a:t>
            </a:r>
            <a:r>
              <a:rPr lang="en-US" sz="2400" baseline="30000" dirty="0"/>
              <a:t>2</a:t>
            </a:r>
            <a:r>
              <a:rPr lang="en-US" sz="2400" dirty="0"/>
              <a:t> value) of the regression model is low and is likely affected by the noise of all the variables being included.</a:t>
            </a:r>
          </a:p>
          <a:p>
            <a:pPr lvl="1">
              <a:buFont typeface="Wingdings" charset="2"/>
              <a:buChar char="Ø"/>
            </a:pPr>
            <a:r>
              <a:rPr lang="en-US" sz="2400" dirty="0"/>
              <a:t>There is a high significance of less than 1% for education and the positive estimator confirms the result from the SLR of education.</a:t>
            </a:r>
          </a:p>
          <a:p>
            <a:pPr lvl="1">
              <a:buFont typeface="Wingdings" charset="2"/>
              <a:buChar char="Ø"/>
            </a:pPr>
            <a:r>
              <a:rPr lang="en-US" sz="2400" dirty="0"/>
              <a:t>There is also a fairly high significance of a little over 5% for Black race, confirming the results of the ANOVA and Goodness of Fit.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09612" y="1097279"/>
            <a:ext cx="6096000" cy="5223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/>
              <a:t>Methodology</a:t>
            </a:r>
            <a:r>
              <a:rPr lang="en-US" sz="2400" dirty="0"/>
              <a:t>: Multi-linear regression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838200" y="3447288"/>
            <a:ext cx="5348287" cy="164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4631061"/>
            <a:ext cx="5348287" cy="18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Diagnostics for Multi-Linear Regression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/>
          <a:stretch/>
        </p:blipFill>
        <p:spPr>
          <a:xfrm>
            <a:off x="1330257" y="4716463"/>
            <a:ext cx="4765743" cy="1357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94" y="1325578"/>
            <a:ext cx="3084616" cy="2961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76" y="3971925"/>
            <a:ext cx="2917471" cy="27822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5788" y="1495546"/>
            <a:ext cx="6643687" cy="3447929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 marL="228600">
              <a:spcBef>
                <a:spcPts val="1000"/>
              </a:spcBef>
            </a:pPr>
            <a:r>
              <a:rPr lang="en-US" sz="3000" dirty="0"/>
              <a:t>Conditions for the regression model are met.</a:t>
            </a:r>
          </a:p>
          <a:p>
            <a:pPr marL="228600" lvl="1">
              <a:spcBef>
                <a:spcPts val="1000"/>
              </a:spcBef>
              <a:buFont typeface="Wingdings" charset="2"/>
              <a:buChar char="Ø"/>
            </a:pPr>
            <a:r>
              <a:rPr lang="en-US" sz="3000" dirty="0"/>
              <a:t> The residuals plot and Shapiro-Wilks test show that normality cannot be rejected.</a:t>
            </a:r>
          </a:p>
          <a:p>
            <a:pPr marL="228600" lvl="1">
              <a:spcBef>
                <a:spcPts val="1000"/>
              </a:spcBef>
              <a:buFont typeface="Wingdings" charset="2"/>
              <a:buChar char="Ø"/>
            </a:pPr>
            <a:r>
              <a:rPr lang="en-US" sz="3000" dirty="0"/>
              <a:t> The residuals vs. fitted values plot shows that equal variances cannot be rejected.</a:t>
            </a:r>
          </a:p>
        </p:txBody>
      </p:sp>
    </p:spTree>
    <p:extLst>
      <p:ext uri="{BB962C8B-B14F-4D97-AF65-F5344CB8AC3E}">
        <p14:creationId xmlns:p14="http://schemas.microsoft.com/office/powerpoint/2010/main" val="375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92868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b="1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Final Conclusion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957263" y="1331664"/>
            <a:ext cx="10701337" cy="5069136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rmAutofit lnSpcReduction="1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Our dataset of over 50 states on the percent of eligible voter turnout has a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normal distribution.</a:t>
            </a:r>
          </a:p>
          <a:p>
            <a:pPr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The composition of voters by race and Hispanic origin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does not mirror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the overall population of eligible voters.</a:t>
            </a:r>
          </a:p>
          <a:p>
            <a:pPr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Of the factors,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state color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has the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most influence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on voter turnout, with </a:t>
            </a:r>
            <a:r>
              <a:rPr lang="en-US" sz="2400" b="1" dirty="0">
                <a:solidFill>
                  <a:srgbClr val="7030A0"/>
                </a:solidFill>
                <a:ea typeface="Arial"/>
                <a:cs typeface="Arial"/>
                <a:sym typeface="Arial"/>
              </a:rPr>
              <a:t>swing states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clearly above average voter turnout.</a:t>
            </a:r>
          </a:p>
          <a:p>
            <a:pPr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Of the numerical variables tested,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education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has the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most significant influence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  <a:p>
            <a:pPr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Policy recommendations to increase voter turnout:</a:t>
            </a:r>
          </a:p>
          <a:p>
            <a:pPr lvl="1">
              <a:buClr>
                <a:schemeClr val="dk1"/>
              </a:buClr>
              <a:buSzPct val="100000"/>
              <a:buFont typeface="Wingdings" charset="2"/>
              <a:buChar char="Ø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Implement a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direct popular vote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abolish the Electoral College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so that we eliminate the bias introduced by different states.</a:t>
            </a:r>
          </a:p>
          <a:p>
            <a:pPr lvl="1">
              <a:buClr>
                <a:schemeClr val="dk1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Make voting day a national civic holiday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so people can more easily participate in the vote. </a:t>
            </a:r>
          </a:p>
          <a:p>
            <a:pPr lvl="1">
              <a:buClr>
                <a:schemeClr val="dk1"/>
              </a:buClr>
              <a:buSzPct val="100000"/>
              <a:buFont typeface="Wingdings" charset="2"/>
              <a:buChar char="Ø"/>
            </a:pP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Expand registration efforts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implement early voting and vote-by-mail options in more counties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to increase voting participation.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100000"/>
            </a:pPr>
            <a:endParaRPr sz="2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87" name="Shape 187" descr="i-voted-stick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25" y="365113"/>
            <a:ext cx="1719350" cy="9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528475" y="327263"/>
            <a:ext cx="281400" cy="50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29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871538" y="365125"/>
            <a:ext cx="9167812" cy="928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Appendix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1171575" y="1157288"/>
            <a:ext cx="10244138" cy="49720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0"/>
              </a:spcBef>
              <a:buAutoNum type="arabicPeriod"/>
            </a:pPr>
            <a:r>
              <a:rPr lang="en-US"/>
              <a:t>Political Color ANOVA: Red, Blue and Swing States (1996-2012 Presidential Elections)</a:t>
            </a:r>
          </a:p>
        </p:txBody>
      </p:sp>
      <p:pic>
        <p:nvPicPr>
          <p:cNvPr id="195" name="Shape 195" descr="pasted_image_at_2016_11_20_08_42_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00" y="2252049"/>
            <a:ext cx="5629375" cy="3480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97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966"/>
          </a:xfrm>
        </p:spPr>
        <p:txBody>
          <a:bodyPr/>
          <a:lstStyle/>
          <a:p>
            <a:r>
              <a:rPr lang="en-US" b="1" dirty="0"/>
              <a:t>Goal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6092"/>
            <a:ext cx="10515600" cy="4910871"/>
          </a:xfrm>
        </p:spPr>
        <p:txBody>
          <a:bodyPr>
            <a:normAutofit/>
          </a:bodyPr>
          <a:lstStyle/>
          <a:p>
            <a:r>
              <a:rPr lang="en-US" sz="2000" dirty="0"/>
              <a:t>To analyze the voter turnout in the 2012 elections and determine which factors best explain differences between states.</a:t>
            </a:r>
          </a:p>
          <a:p>
            <a:r>
              <a:rPr lang="en-US" sz="2000" dirty="0"/>
              <a:t>To determine which and how categorical and numerical variables such as age bracket, race and Hispanic origin, education, income and its political “color” (</a:t>
            </a:r>
            <a:r>
              <a:rPr lang="en-US" sz="2000" b="1" dirty="0">
                <a:solidFill>
                  <a:srgbClr val="FF0000"/>
                </a:solidFill>
              </a:rPr>
              <a:t>red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0070C0"/>
                </a:solidFill>
              </a:rPr>
              <a:t> blue</a:t>
            </a:r>
            <a:r>
              <a:rPr lang="en-US" sz="2000" b="1" dirty="0"/>
              <a:t>,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7030A0"/>
                </a:solidFill>
              </a:rPr>
              <a:t>swing</a:t>
            </a:r>
            <a:r>
              <a:rPr lang="en-US" sz="2000" dirty="0"/>
              <a:t>) influence the voter turnout of the state.</a:t>
            </a:r>
          </a:p>
          <a:p>
            <a:r>
              <a:rPr lang="en-US" sz="2000" dirty="0"/>
              <a:t>To determine if the proportion of eligible voters by race and Hispanic origin or other factors match the proportion of voter turnout by factors in the United States.</a:t>
            </a:r>
          </a:p>
          <a:p>
            <a:pPr marL="0" indent="0">
              <a:buNone/>
            </a:pPr>
            <a:r>
              <a:rPr lang="en-US" sz="2000" b="1" dirty="0"/>
              <a:t>							      Percent Voted 2012</a:t>
            </a:r>
          </a:p>
          <a:p>
            <a:endParaRPr lang="en-US" sz="2000" dirty="0"/>
          </a:p>
        </p:txBody>
      </p:sp>
      <p:pic>
        <p:nvPicPr>
          <p:cNvPr id="4" name="Content Placeholder 49" descr="http://thedataweb.rm.census.gov/TheDataWeb_HotReport2/voting/cache/40330AFFC38473776540B25704C1F463_map0_voting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39" y="3915819"/>
            <a:ext cx="4000149" cy="26528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cxnSp>
        <p:nvCxnSpPr>
          <p:cNvPr id="10" name="Straight Connector 9"/>
          <p:cNvCxnSpPr>
            <a:cxnSpLocks/>
          </p:cNvCxnSpPr>
          <p:nvPr/>
        </p:nvCxnSpPr>
        <p:spPr>
          <a:xfrm>
            <a:off x="9264456" y="5113511"/>
            <a:ext cx="140677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41695" y="4896573"/>
            <a:ext cx="952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&lt;45%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63421" y="4896572"/>
            <a:ext cx="820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&gt;70%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10" y="3627556"/>
            <a:ext cx="4649787" cy="3131194"/>
          </a:xfrm>
          <a:prstGeom prst="rect">
            <a:avLst/>
          </a:prstGeom>
        </p:spPr>
      </p:pic>
      <p:sp>
        <p:nvSpPr>
          <p:cNvPr id="8" name="Bevel 7"/>
          <p:cNvSpPr/>
          <p:nvPr/>
        </p:nvSpPr>
        <p:spPr>
          <a:xfrm>
            <a:off x="9270610" y="5142794"/>
            <a:ext cx="1477108" cy="100719"/>
          </a:xfrm>
          <a:prstGeom prst="bevel">
            <a:avLst>
              <a:gd name="adj" fmla="val 0"/>
            </a:avLst>
          </a:prstGeom>
          <a:gradFill>
            <a:gsLst>
              <a:gs pos="22000">
                <a:srgbClr val="FFAAAA">
                  <a:lumMod val="100000"/>
                </a:srgbClr>
              </a:gs>
              <a:gs pos="65000">
                <a:srgbClr val="FF0000">
                  <a:lumMod val="69000"/>
                  <a:lumOff val="31000"/>
                </a:srgbClr>
              </a:gs>
              <a:gs pos="0">
                <a:schemeClr val="bg1">
                  <a:lumMod val="100000"/>
                </a:schemeClr>
              </a:gs>
              <a:gs pos="93000">
                <a:srgbClr val="C00000">
                  <a:lumMod val="88000"/>
                </a:srgbClr>
              </a:gs>
            </a:gsLst>
            <a:lin ang="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24437"/>
            <a:ext cx="10515600" cy="739588"/>
          </a:xfrm>
        </p:spPr>
        <p:txBody>
          <a:bodyPr>
            <a:normAutofit/>
          </a:bodyPr>
          <a:lstStyle/>
          <a:p>
            <a:r>
              <a:rPr lang="en-US" b="1" dirty="0"/>
              <a:t>Our Dataset</a:t>
            </a:r>
          </a:p>
        </p:txBody>
      </p:sp>
      <p:pic>
        <p:nvPicPr>
          <p:cNvPr id="4" name="Shape 101" descr="Rplot.jpe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8050" y="1264025"/>
            <a:ext cx="4215399" cy="350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71" y="4378141"/>
            <a:ext cx="5046516" cy="524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8" y="4893003"/>
            <a:ext cx="3498917" cy="11573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8634"/>
            <a:ext cx="6177066" cy="469355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/>
              <a:t>Source</a:t>
            </a:r>
            <a:r>
              <a:rPr lang="en-US" sz="1600" dirty="0"/>
              <a:t>:  US CPS Current Population Survey</a:t>
            </a:r>
          </a:p>
          <a:p>
            <a:r>
              <a:rPr lang="en-US" sz="1600" dirty="0"/>
              <a:t>Voting and Registration in the Election of November 2012</a:t>
            </a:r>
          </a:p>
          <a:p>
            <a:pPr marL="0" indent="0">
              <a:buNone/>
            </a:pPr>
            <a:r>
              <a:rPr lang="en-US" sz="1600" b="1" u="sng" dirty="0"/>
              <a:t>Response variable</a:t>
            </a:r>
            <a:r>
              <a:rPr lang="en-US" sz="1600" dirty="0"/>
              <a:t>:</a:t>
            </a:r>
          </a:p>
          <a:p>
            <a:r>
              <a:rPr lang="en-US" sz="1600" dirty="0"/>
              <a:t>Percent of eligible voters reported to have voted</a:t>
            </a:r>
          </a:p>
          <a:p>
            <a:pPr marL="0" indent="0">
              <a:buNone/>
            </a:pPr>
            <a:r>
              <a:rPr lang="en-US" sz="1600" b="1" u="sng" dirty="0"/>
              <a:t>Factors</a:t>
            </a:r>
            <a:r>
              <a:rPr lang="en-US" sz="1600" dirty="0"/>
              <a:t>:	</a:t>
            </a:r>
          </a:p>
          <a:p>
            <a:r>
              <a:rPr lang="en-US" sz="1600" dirty="0"/>
              <a:t>State color categorized as </a:t>
            </a:r>
            <a:r>
              <a:rPr lang="en-US" sz="1600" b="1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, or </a:t>
            </a:r>
            <a:r>
              <a:rPr lang="en-US" sz="1600" b="1" dirty="0">
                <a:solidFill>
                  <a:srgbClr val="7030A0"/>
                </a:solidFill>
              </a:rPr>
              <a:t>Swing</a:t>
            </a:r>
          </a:p>
          <a:p>
            <a:r>
              <a:rPr lang="en-US" sz="1600" dirty="0"/>
              <a:t>Education, Income, Age, and Race as compared to the national average (above and under)</a:t>
            </a:r>
          </a:p>
          <a:p>
            <a:pPr marL="0" indent="0">
              <a:buNone/>
            </a:pPr>
            <a:r>
              <a:rPr lang="en-US" sz="1600" b="1" u="sng" dirty="0"/>
              <a:t>Numerical variables</a:t>
            </a:r>
            <a:r>
              <a:rPr lang="en-US" sz="1600" u="sng" dirty="0"/>
              <a:t>:</a:t>
            </a:r>
          </a:p>
          <a:p>
            <a:r>
              <a:rPr lang="en-US" sz="1600" dirty="0"/>
              <a:t>Race: Percent of state that is Black, White, Asian and of Hispanic origin</a:t>
            </a:r>
          </a:p>
          <a:p>
            <a:r>
              <a:rPr lang="en-US" sz="1600" dirty="0"/>
              <a:t>Age: Percent of state by the age brackets of 18-44, 45-64, and 65 and over</a:t>
            </a:r>
          </a:p>
          <a:p>
            <a:r>
              <a:rPr lang="en-US" sz="1600" dirty="0"/>
              <a:t>Income: Median household income and poverty rate of the state</a:t>
            </a:r>
          </a:p>
          <a:p>
            <a:r>
              <a:rPr lang="en-US" sz="1600" dirty="0"/>
              <a:t>Education: Percent of state that is college educated (Bachelor’s degree or higher)</a:t>
            </a:r>
          </a:p>
        </p:txBody>
      </p:sp>
    </p:spTree>
    <p:extLst>
      <p:ext uri="{BB962C8B-B14F-4D97-AF65-F5344CB8AC3E}">
        <p14:creationId xmlns:p14="http://schemas.microsoft.com/office/powerpoint/2010/main" val="1165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683" y="576141"/>
            <a:ext cx="10515600" cy="858764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Race Composition of Voter Turnout</a:t>
            </a:r>
            <a:br>
              <a:rPr lang="en-US" b="1" dirty="0"/>
            </a:b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89317" y="1277679"/>
                <a:ext cx="5330483" cy="486762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Methodology</a:t>
                </a:r>
                <a:r>
                  <a:rPr lang="en-US" sz="2400" dirty="0"/>
                  <a:t>: Chi-Square Goodness of Fit Test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: Proportion of voters by race matches eligible voters in the population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dirty="0"/>
                  <a:t>: At least one proportion does not match.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Conclusion</a:t>
                </a:r>
                <a:r>
                  <a:rPr lang="en-US" sz="2400" dirty="0"/>
                  <a:t>:  The proportions are not equal; thus, voting proportion by race does not accurately reflect the population ethnic groups. 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/>
                  <a:t>Asian</a:t>
                </a:r>
                <a:r>
                  <a:rPr lang="en-US" i="1" dirty="0"/>
                  <a:t> </a:t>
                </a:r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:r>
                  <a:rPr lang="en-US" dirty="0"/>
                  <a:t>Hispanic</a:t>
                </a:r>
                <a:r>
                  <a:rPr lang="en-US" i="1" dirty="0"/>
                  <a:t> </a:t>
                </a:r>
                <a:r>
                  <a:rPr lang="en-US" dirty="0"/>
                  <a:t>voters were under represented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/>
                  <a:t>White and Black voters were over represented.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9317" y="1277679"/>
                <a:ext cx="5330483" cy="4867628"/>
              </a:xfrm>
              <a:blipFill rotWithShape="0">
                <a:blip r:embed="rId2"/>
                <a:stretch>
                  <a:fillRect l="-1714" t="-2381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lot03_Voter vs Pop Pi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70" y="1156655"/>
            <a:ext cx="5813611" cy="396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670" y="4296231"/>
            <a:ext cx="5813611" cy="11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928968" y="344600"/>
            <a:ext cx="7886700" cy="9288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b="1" dirty="0"/>
              <a:t>Voter turnout by 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Shape 1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6143" y="1273400"/>
                <a:ext cx="5331758" cy="4713062"/>
              </a:xfrm>
              <a:prstGeom prst="rect">
                <a:avLst/>
              </a:prstGeom>
              <a:noFill/>
              <a:ln w="9525" cap="flat" cmpd="sng">
                <a:solidFill>
                  <a:srgbClr val="FFFF00">
                    <a:alpha val="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lIns="91425" tIns="45700" rIns="91425" bIns="45700" rtlCol="0" anchor="t" anchorCtr="0">
                <a:normAutofit lnSpcReduction="10000"/>
              </a:bodyPr>
              <a:lstStyle/>
              <a:p>
                <a:pPr marL="63500" indent="0">
                  <a:buClr>
                    <a:schemeClr val="dk1"/>
                  </a:buClr>
                  <a:buSzPct val="100000"/>
                  <a:buNone/>
                </a:pPr>
                <a:r>
                  <a:rPr lang="en-US" b="1" dirty="0">
                    <a:latin typeface="Calibri" charset="0"/>
                    <a:ea typeface="Calibri" charset="0"/>
                    <a:cs typeface="Calibri" charset="0"/>
                  </a:rPr>
                  <a:t>Methodology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: Multi-factor ANOVA, “factorizing” race variables into (A)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bove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and (U)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nder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average</a:t>
                </a:r>
              </a:p>
              <a:p>
                <a:pPr marL="63500" indent="0">
                  <a:buClr>
                    <a:schemeClr val="dk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dk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Arial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dk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Arial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Calibri" charset="0"/>
                    <a:ea typeface="Calibri" charset="0"/>
                    <a:cs typeface="Calibri" charset="0"/>
                    <a:sym typeface="Arial"/>
                  </a:rPr>
                  <a:t>: Average Voter Turnout is same for all combinations AAU to UUA.</a:t>
                </a:r>
              </a:p>
              <a:p>
                <a:pPr marL="63500" indent="0">
                  <a:buClr>
                    <a:schemeClr val="dk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  <a:sym typeface="Arial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dk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Arial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dk1"/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  <a:sym typeface="Arial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Calibri" charset="0"/>
                    <a:ea typeface="Calibri" charset="0"/>
                    <a:cs typeface="Calibri" charset="0"/>
                    <a:sym typeface="Arial"/>
                  </a:rPr>
                  <a:t>: Average Voter Turnout is not same.</a:t>
                </a:r>
              </a:p>
              <a:p>
                <a:pPr marL="63500" indent="0">
                  <a:buClr>
                    <a:schemeClr val="dk1"/>
                  </a:buClr>
                  <a:buSzPct val="100000"/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  <a:latin typeface="Calibri" charset="0"/>
                    <a:ea typeface="Calibri" charset="0"/>
                    <a:cs typeface="Calibri" charset="0"/>
                    <a:sym typeface="Arial"/>
                  </a:rPr>
                  <a:t>Conclusion</a:t>
                </a:r>
                <a:r>
                  <a:rPr lang="en-US" dirty="0">
                    <a:solidFill>
                      <a:schemeClr val="dk1"/>
                    </a:solidFill>
                    <a:latin typeface="Calibri" charset="0"/>
                    <a:ea typeface="Calibri" charset="0"/>
                    <a:cs typeface="Calibri" charset="0"/>
                    <a:sym typeface="Arial"/>
                  </a:rPr>
                  <a:t>: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The p-value of the overall ANOVA is significant at 0.024, indicating that race plays a role in voter turnout. </a:t>
                </a:r>
              </a:p>
            </p:txBody>
          </p:sp>
        </mc:Choice>
        <mc:Fallback xmlns="">
          <p:sp>
            <p:nvSpPr>
              <p:cNvPr id="128" name="Shape 1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6143" y="1273400"/>
                <a:ext cx="5331758" cy="4713062"/>
              </a:xfrm>
              <a:prstGeom prst="rect">
                <a:avLst/>
              </a:prstGeom>
              <a:blipFill rotWithShape="0">
                <a:blip r:embed="rId3"/>
                <a:stretch>
                  <a:fillRect l="-1026" t="-2839" r="-2737" b="-774"/>
                </a:stretch>
              </a:blipFill>
              <a:ln w="9525" cap="flat" cmpd="sng">
                <a:solidFill>
                  <a:srgbClr val="FFFF00">
                    <a:alpha val="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Shape 129" descr="Rplot03_3wayAnova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51" y="1273400"/>
            <a:ext cx="4781549" cy="35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4459432"/>
            <a:ext cx="5367337" cy="1112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77487" y="4657724"/>
            <a:ext cx="1052513" cy="173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4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5306"/>
          </a:xfrm>
        </p:spPr>
        <p:txBody>
          <a:bodyPr>
            <a:normAutofit/>
          </a:bodyPr>
          <a:lstStyle/>
          <a:p>
            <a:r>
              <a:rPr lang="en-US" b="1" dirty="0"/>
              <a:t>Paired Comparison for Race and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35657"/>
            <a:ext cx="4362729" cy="1489463"/>
          </a:xfrm>
        </p:spPr>
        <p:txBody>
          <a:bodyPr wrap="square">
            <a:normAutofit lnSpcReduction="10000"/>
          </a:bodyPr>
          <a:lstStyle/>
          <a:p>
            <a:pPr marL="63500" lvl="0" indent="0">
              <a:buClr>
                <a:schemeClr val="dk1"/>
              </a:buClr>
              <a:buSzPct val="100000"/>
              <a:buNone/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Conclusion of paired comparisons</a:t>
            </a:r>
            <a:r>
              <a:rPr lang="en-US" sz="2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</a:t>
            </a:r>
            <a:r>
              <a:rPr lang="en-US" sz="2200" dirty="0"/>
              <a:t>Only the difference in voter turnout between the pairs UUA-UAU and UUU-UAU is significant at about 0.12.</a:t>
            </a:r>
          </a:p>
          <a:p>
            <a:pPr indent="-165100">
              <a:buClr>
                <a:schemeClr val="dk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5681337"/>
            <a:ext cx="3989388" cy="9557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4700955"/>
            <a:ext cx="3660775" cy="8800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2693" y="1504842"/>
            <a:ext cx="2843143" cy="4310171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228600" lvl="0">
              <a:spcBef>
                <a:spcPts val="1000"/>
              </a:spcBef>
            </a:pPr>
            <a:r>
              <a:rPr lang="en-US" sz="2400" b="1" dirty="0"/>
              <a:t>Diagnostics</a:t>
            </a:r>
            <a:r>
              <a:rPr lang="en-US" sz="2400" dirty="0"/>
              <a:t>: Conditions for the ANOVA model are met.</a:t>
            </a:r>
          </a:p>
          <a:p>
            <a:pPr marL="685800" lvl="2">
              <a:spcBef>
                <a:spcPts val="1000"/>
              </a:spcBef>
              <a:buFont typeface="Wingdings" charset="2"/>
              <a:buChar char="Ø"/>
            </a:pPr>
            <a:r>
              <a:rPr lang="en-US" sz="2400" dirty="0"/>
              <a:t>The residuals plot and Shapiro-Wilks test show that normality in the population cannot be rejected.</a:t>
            </a:r>
          </a:p>
          <a:p>
            <a:pPr marL="685800" lvl="2">
              <a:spcBef>
                <a:spcPts val="1000"/>
              </a:spcBef>
              <a:buFont typeface="Wingdings" charset="2"/>
              <a:buChar char="Ø"/>
            </a:pPr>
            <a:r>
              <a:rPr lang="en-US" sz="2400" dirty="0"/>
              <a:t>The Levene test shows that equal variances cannot be rejected.</a:t>
            </a:r>
          </a:p>
          <a:p>
            <a:pPr marL="228600">
              <a:spcBef>
                <a:spcPts val="1000"/>
              </a:spcBef>
            </a:pP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97" y="1370432"/>
            <a:ext cx="3501196" cy="335114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8" y="2711801"/>
            <a:ext cx="3839428" cy="4019550"/>
          </a:xfrm>
        </p:spPr>
      </p:pic>
      <p:sp>
        <p:nvSpPr>
          <p:cNvPr id="11" name="Rectangle 10"/>
          <p:cNvSpPr/>
          <p:nvPr/>
        </p:nvSpPr>
        <p:spPr>
          <a:xfrm>
            <a:off x="1043828" y="6272213"/>
            <a:ext cx="3839428" cy="11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828" y="6402740"/>
            <a:ext cx="3839428" cy="11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1280"/>
            <a:ext cx="10515600" cy="883510"/>
          </a:xfrm>
        </p:spPr>
        <p:txBody>
          <a:bodyPr>
            <a:normAutofit/>
          </a:bodyPr>
          <a:lstStyle/>
          <a:p>
            <a:r>
              <a:rPr lang="en-US" b="1" dirty="0"/>
              <a:t>Voter Turnout by State Color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21156"/>
                <a:ext cx="5032359" cy="463580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Methodology: </a:t>
                </a:r>
                <a:r>
                  <a:rPr lang="en-US" sz="2400" dirty="0"/>
                  <a:t>One-way ANOVA</a:t>
                </a:r>
                <a:endParaRPr lang="en-US" sz="24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: Proportion of voter turnout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US" sz="2400" dirty="0"/>
                  <a:t>, and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swing</a:t>
                </a:r>
                <a:r>
                  <a:rPr lang="en-US" sz="2400" dirty="0"/>
                  <a:t> states are the same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dirty="0"/>
                  <a:t>: The proportions are not the same.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Conclusion</a:t>
                </a:r>
                <a:r>
                  <a:rPr lang="en-US" sz="2400" dirty="0"/>
                  <a:t>:  The voter turnout between political color of state is different at a significance level below 0.02.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/>
                  <a:t>As expected, the Swing states have the highest average turnout.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21156"/>
                <a:ext cx="5032359" cy="4635803"/>
              </a:xfrm>
              <a:blipFill rotWithShape="0">
                <a:blip r:embed="rId2"/>
                <a:stretch>
                  <a:fillRect l="-1939" t="-1840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59" y="5041582"/>
            <a:ext cx="6083113" cy="101537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70559" y="1248635"/>
            <a:ext cx="5632483" cy="37929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86900" y="5243513"/>
            <a:ext cx="886104" cy="213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Diagnostics for Political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8663" y="1616869"/>
            <a:ext cx="5472113" cy="3214688"/>
          </a:xfrm>
        </p:spPr>
        <p:txBody>
          <a:bodyPr wrap="square"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Conditions for the ANOVA model are met.</a:t>
            </a:r>
          </a:p>
          <a:p>
            <a:pPr lvl="1">
              <a:buFont typeface="Wingdings" charset="2"/>
              <a:buChar char="Ø"/>
            </a:pPr>
            <a:r>
              <a:rPr lang="en-US" sz="3000" dirty="0"/>
              <a:t>The residuals plot and Shapiro-Wilks test show that normality cannot be rejected.</a:t>
            </a:r>
          </a:p>
          <a:p>
            <a:pPr lvl="1">
              <a:buFont typeface="Wingdings" charset="2"/>
              <a:buChar char="Ø"/>
            </a:pPr>
            <a:r>
              <a:rPr lang="en-US" sz="3000" dirty="0"/>
              <a:t>The Levene test shows that equal variances cannot be rejected.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92" y="4874194"/>
            <a:ext cx="4981884" cy="111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45" y="4757738"/>
            <a:ext cx="4472991" cy="124034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00776" y="1241126"/>
            <a:ext cx="5153024" cy="36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Percent College Educated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9511"/>
          <a:stretch/>
        </p:blipFill>
        <p:spPr>
          <a:xfrm>
            <a:off x="5786438" y="4343400"/>
            <a:ext cx="6001227" cy="188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5" y="1443038"/>
            <a:ext cx="4994615" cy="49502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6438" y="4914900"/>
            <a:ext cx="4994615" cy="18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86438" y="1690688"/>
            <a:ext cx="5696945" cy="2681287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/>
          <a:p>
            <a:pPr marL="635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Methodology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: Simple linear regression between percent of state that is college educated and voter turnout.</a:t>
            </a:r>
          </a:p>
          <a:p>
            <a:pPr marL="635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Conclusion</a:t>
            </a:r>
            <a:r>
              <a:rPr lang="en-US" sz="2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Arial"/>
              </a:rPr>
              <a:t>: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 regression line shows a positive correlation between percent of the state that is college educated and the voter turnout of the state.</a:t>
            </a:r>
          </a:p>
          <a:p>
            <a:pPr marL="863600" lvl="2" indent="-342900">
              <a:spcBef>
                <a:spcPts val="1000"/>
              </a:spcBef>
              <a:buClr>
                <a:schemeClr val="dk1"/>
              </a:buClr>
              <a:buSzPct val="100000"/>
              <a:buFont typeface="Wingdings" charset="2"/>
              <a:buChar char="Ø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Percent of college educated is quite significant (less than 1%) for voter turnout.</a:t>
            </a:r>
          </a:p>
        </p:txBody>
      </p:sp>
    </p:spTree>
    <p:extLst>
      <p:ext uri="{BB962C8B-B14F-4D97-AF65-F5344CB8AC3E}">
        <p14:creationId xmlns:p14="http://schemas.microsoft.com/office/powerpoint/2010/main" val="373783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810</Words>
  <Application>Microsoft Office PowerPoint</Application>
  <PresentationFormat>Widescreen</PresentationFormat>
  <Paragraphs>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Office Theme</vt:lpstr>
      <vt:lpstr>Elections and the American Electorate: 2012 </vt:lpstr>
      <vt:lpstr>Goal and Motivation</vt:lpstr>
      <vt:lpstr>Our Dataset</vt:lpstr>
      <vt:lpstr>Race Composition of Voter Turnout </vt:lpstr>
      <vt:lpstr>Voter turnout by Race</vt:lpstr>
      <vt:lpstr>Paired Comparison for Race and Diagnostics</vt:lpstr>
      <vt:lpstr>Voter Turnout by State Color</vt:lpstr>
      <vt:lpstr>Diagnostics for Political Color</vt:lpstr>
      <vt:lpstr>Percent College Educated</vt:lpstr>
      <vt:lpstr>All Numerical Variables Combined</vt:lpstr>
      <vt:lpstr>Diagnostics for Multi-Linear Regression</vt:lpstr>
      <vt:lpstr>Final 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Voting</dc:title>
  <dc:creator>Michael Cardoso</dc:creator>
  <cp:lastModifiedBy>Glarange</cp:lastModifiedBy>
  <cp:revision>150</cp:revision>
  <dcterms:created xsi:type="dcterms:W3CDTF">2016-11-22T05:12:07Z</dcterms:created>
  <dcterms:modified xsi:type="dcterms:W3CDTF">2017-06-22T22:02:23Z</dcterms:modified>
</cp:coreProperties>
</file>